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86" r:id="rId1"/>
  </p:sldMasterIdLst>
  <p:notesMasterIdLst>
    <p:notesMasterId r:id="rId16"/>
  </p:notesMasterIdLst>
  <p:sldIdLst>
    <p:sldId id="256" r:id="rId2"/>
    <p:sldId id="257" r:id="rId3"/>
    <p:sldId id="262" r:id="rId4"/>
    <p:sldId id="259" r:id="rId5"/>
    <p:sldId id="268" r:id="rId6"/>
    <p:sldId id="269" r:id="rId7"/>
    <p:sldId id="263" r:id="rId8"/>
    <p:sldId id="261" r:id="rId9"/>
    <p:sldId id="264" r:id="rId10"/>
    <p:sldId id="265" r:id="rId11"/>
    <p:sldId id="260" r:id="rId12"/>
    <p:sldId id="266" r:id="rId13"/>
    <p:sldId id="267" r:id="rId14"/>
    <p:sldId id="25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E50"/>
    <a:srgbClr val="003999"/>
    <a:srgbClr val="A5B2BC"/>
    <a:srgbClr val="3587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405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20136-D500-6242-A161-AAE6342149BE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ABF3-38E3-0043-B99E-B152FC44C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9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70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4249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ABF3-38E3-0043-B99E-B152FC44CF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282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D364-84FB-4283-9951-8E43CE82D0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01B6DC-602D-F0E5-E11F-00D8C580C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75AAD-8913-1DD0-CBEB-C305CF42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4A8C0-DC7E-C730-7B4D-1CD9C069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E4E27-86C8-BF00-2B3F-0874209F2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64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E42D1-F66B-64FA-E10C-F553F365B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CB9B5C-5261-12EB-CE69-D3EECF184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0899D1-5BC6-F325-1347-1EDC9F982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C81DB4-0BC9-7388-6811-7B17229E5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ABC91-D8FD-91A0-8D1E-B8C98270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30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3BD50D-FA8D-D050-2547-0726A3D0BF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BEFA0-DD2F-4FD2-126D-F6A6BE77D8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E9EF7B-34FC-4595-BDE6-BE23C88A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01C20-C135-DE63-0216-66EBA8E5F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4F971D-FC15-F265-AE82-597F6017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051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0C35-A14E-F6B6-F83D-30A1AF6F5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7FB9B-8276-3BFC-FBF8-7438ECD2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02192-3460-471E-44BB-C65FCA1E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A77D5C-B7FA-1B0E-ECFA-D714A77A0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044096-F8BE-3620-03C6-265B3AA3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49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D6DD9-9C69-8C0E-E32F-0FF1113BD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20745E-187E-E47A-9902-8199ECC25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A883EF-EE69-587D-1FC0-DD7DBAAA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7D72C-9BAB-B0E6-E31B-676C8AF00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EDAA-35BE-270E-C6B1-6EDCC0D53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56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2DCC-DE2A-309E-69E0-C1BA227B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EA4A2-A47C-EDA7-2895-5F18316AE4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1FA4F8-1189-A8EA-7EF7-A96DF1F7B6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A32A36-82AA-C471-5B66-99E66F792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45AA58-C1BF-BDE5-BCDA-6BABE1E8D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6F24DA-3C42-3D6B-7551-15B7728EE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697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C3C9F-DC9E-4485-57D8-51F6AED98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2F34D-E282-0392-0CD6-6DD3EAF77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6E12C8-CF84-F6AC-6C2F-51B8915CE3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CAF6FE-C716-8FB1-0DA6-953A5AF88A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D95028-D873-34A9-E823-FF0E0303FD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C13360-54F5-30B7-2D19-86BCCFBE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BABB84-4A12-35E4-9B1F-DB8C94196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4A62D6-6A17-1024-DB02-7DA3E0BA2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321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9DC69-BDB3-2C38-F83A-A11BAE0AE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CC216-CAF2-19AB-89AD-043F0D554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64E42A-C89E-0F5F-4970-2FD7D44AB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667CE6-A74C-0ED3-7109-932D0EA34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10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FAD029-ADCC-DBAA-1251-A22FAC8FD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B256D9-B50F-F2FF-A07E-4D90729CE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B3D232-CD4C-44C3-1977-C5814BCE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499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68FE-9AEE-C14C-5702-5D37A410F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F16AE-8020-8985-21DA-0CFEAD495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D852E1-C340-CCAD-28B1-02C474606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FFBD69-8CAA-6695-8911-9EEB2F5E4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39D42-AB95-5DC0-B708-D1B9C8D30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88919-9B4D-7D77-EF27-97487254C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88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F46A5-FEB5-0E9F-45A1-CEDFC9933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C5360-8E9F-F990-0E6C-6482E16DF2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3E0EE-96F1-3EF3-ADAB-D2CAD08F9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9A4004-39D3-5CA7-C12C-E8E6BD4AB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FF3913-F5D5-CF29-8982-4513052FA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260390-5B1E-1544-E57F-479660C6A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38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C6D80F-21F9-C1F2-ED2D-DEE87CAD1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038C9C-0B5B-3601-5C9B-48AC2FDC9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959AB9-F222-3BCA-DE2D-046BAFB12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BDA46-9E58-7644-AEA5-00421005DA9A}" type="datetimeFigureOut">
              <a:rPr lang="en-US" smtClean="0"/>
              <a:t>2/4/2025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4B2CB-79E1-9A00-EF40-12215D8EA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442E0-83A8-9693-88D3-D166888AF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8A2455-2881-244D-8172-C7711796EF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0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  <p:sldLayoutId id="2147483896" r:id="rId10"/>
    <p:sldLayoutId id="21474838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kcuilla.github.io/reactablefmtr" TargetMode="External"/><Relationship Id="rId7" Type="http://schemas.openxmlformats.org/officeDocument/2006/relationships/image" Target="../media/image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ankimrobinson/stock_market_conference" TargetMode="External"/><Relationship Id="rId2" Type="http://schemas.openxmlformats.org/officeDocument/2006/relationships/hyperlink" Target="https://loanrobinsonscientist.shinyapps.io/stock_market_data_conference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icon-library.com/icon/cloud-icon-4.html" TargetMode="External"/><Relationship Id="rId3" Type="http://schemas.openxmlformats.org/officeDocument/2006/relationships/hyperlink" Target="https://www.vexels.com/svg-png/laptop/" TargetMode="External"/><Relationship Id="rId7" Type="http://schemas.openxmlformats.org/officeDocument/2006/relationships/image" Target="../media/image8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hyperlink" Target="https://www.vectorstock.com/royalty-free-vector/computer-system-unit-icon-cartoon-vector-13845297" TargetMode="External"/><Relationship Id="rId10" Type="http://schemas.openxmlformats.org/officeDocument/2006/relationships/image" Target="../media/image4.svg"/><Relationship Id="rId4" Type="http://schemas.openxmlformats.org/officeDocument/2006/relationships/image" Target="../media/image6.jp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1.png"/><Relationship Id="rId7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85908E-CA94-417D-9DD7-1DE84AC22FE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52691"/>
            <a:ext cx="12211338" cy="4365018"/>
          </a:xfrm>
          <a:prstGeom prst="rect">
            <a:avLst/>
          </a:prstGeom>
          <a:effectLst>
            <a:outerShdw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6F059F-D8CF-A734-7BA3-D596BF6B1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1821" y="2235200"/>
            <a:ext cx="9944402" cy="2387600"/>
          </a:xfr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Unveiling the Secrets of Stock Market with </a:t>
            </a:r>
            <a:br>
              <a:rPr lang="en-US" b="1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</a:br>
            <a:r>
              <a:rPr lang="en-US" b="1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 &amp; </a:t>
            </a:r>
            <a:r>
              <a:rPr lang="en-US" b="1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Rshiny</a:t>
            </a:r>
            <a:endParaRPr lang="en-US" b="1" dirty="0">
              <a:solidFill>
                <a:srgbClr val="003999"/>
              </a:solidFill>
              <a:latin typeface="PT Serif Caption" panose="02060603050505020204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A8BDC3-B89E-200A-9343-4708E94AEC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75238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Loan K Robinson Nov 16</a:t>
            </a:r>
            <a:r>
              <a:rPr lang="en-US" baseline="30000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, 2024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PT Serif Caption" panose="0206060305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7811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B46FF9-8D2B-CF0F-A748-D305BE6C30FD}"/>
              </a:ext>
            </a:extLst>
          </p:cNvPr>
          <p:cNvSpPr txBox="1"/>
          <p:nvPr/>
        </p:nvSpPr>
        <p:spPr>
          <a:xfrm>
            <a:off x="7060514" y="294086"/>
            <a:ext cx="16794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Outputs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3360EB-541B-2B55-02FD-BA1FDF31082F}"/>
              </a:ext>
            </a:extLst>
          </p:cNvPr>
          <p:cNvSpPr txBox="1"/>
          <p:nvPr/>
        </p:nvSpPr>
        <p:spPr>
          <a:xfrm>
            <a:off x="685467" y="1788408"/>
            <a:ext cx="11895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PT Serif Caption" panose="02060603050505020204" pitchFamily="18" charset="77"/>
              </a:rPr>
              <a:t>1. Stickers</a:t>
            </a:r>
            <a:endParaRPr lang="en-US" sz="14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T Serif Caption" panose="02060603050505020204" pitchFamily="18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0194E-EA21-0AF7-6822-6B26C50BBF85}"/>
              </a:ext>
            </a:extLst>
          </p:cNvPr>
          <p:cNvSpPr txBox="1"/>
          <p:nvPr/>
        </p:nvSpPr>
        <p:spPr>
          <a:xfrm>
            <a:off x="685467" y="2078413"/>
            <a:ext cx="2246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rPr>
              <a:t>2. Date From – Date To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0C2B8-D2C2-647A-FA22-48C9526ED524}"/>
              </a:ext>
            </a:extLst>
          </p:cNvPr>
          <p:cNvSpPr txBox="1"/>
          <p:nvPr/>
        </p:nvSpPr>
        <p:spPr>
          <a:xfrm>
            <a:off x="685467" y="2386190"/>
            <a:ext cx="21861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rPr>
              <a:t>3. Get Symbols Button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C378B3-9560-AEBF-248D-6B05A1D78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6262" y="1170143"/>
            <a:ext cx="7658100" cy="2006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08FEC49-1865-B48D-2512-73E94CF89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62" y="3359197"/>
            <a:ext cx="7772400" cy="644121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3DF2BA0-9DFE-7B26-070B-20A7DCBBB137}"/>
              </a:ext>
            </a:extLst>
          </p:cNvPr>
          <p:cNvSpPr/>
          <p:nvPr/>
        </p:nvSpPr>
        <p:spPr>
          <a:xfrm>
            <a:off x="500226" y="1679944"/>
            <a:ext cx="2615114" cy="1148316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622CB9-B8DD-BA85-1E15-A6E638D57048}"/>
              </a:ext>
            </a:extLst>
          </p:cNvPr>
          <p:cNvSpPr txBox="1"/>
          <p:nvPr/>
        </p:nvSpPr>
        <p:spPr>
          <a:xfrm>
            <a:off x="685467" y="1166847"/>
            <a:ext cx="1525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BD1D9F-4C1C-9D84-B457-F11E53AC0514}"/>
              </a:ext>
            </a:extLst>
          </p:cNvPr>
          <p:cNvSpPr txBox="1"/>
          <p:nvPr/>
        </p:nvSpPr>
        <p:spPr>
          <a:xfrm>
            <a:off x="7646856" y="4185772"/>
            <a:ext cx="820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BC7B1DA-FEA1-53D4-BB97-F3974F28A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262" y="5103737"/>
            <a:ext cx="7772400" cy="1365195"/>
          </a:xfrm>
          <a:prstGeom prst="rect">
            <a:avLst/>
          </a:prstGeom>
        </p:spPr>
      </p:pic>
      <p:sp>
        <p:nvSpPr>
          <p:cNvPr id="33" name="Right Arrow 32">
            <a:extLst>
              <a:ext uri="{FF2B5EF4-FFF2-40B4-BE49-F238E27FC236}">
                <a16:creationId xmlns:a16="http://schemas.microsoft.com/office/drawing/2014/main" id="{62B6D29C-C14B-2847-5665-855B488AECAB}"/>
              </a:ext>
            </a:extLst>
          </p:cNvPr>
          <p:cNvSpPr/>
          <p:nvPr/>
        </p:nvSpPr>
        <p:spPr>
          <a:xfrm flipV="1">
            <a:off x="3221665" y="2149669"/>
            <a:ext cx="714597" cy="13809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BED7F43-B1F2-84BA-AA57-7B472ADD2EF8}"/>
              </a:ext>
            </a:extLst>
          </p:cNvPr>
          <p:cNvSpPr txBox="1"/>
          <p:nvPr/>
        </p:nvSpPr>
        <p:spPr>
          <a:xfrm>
            <a:off x="7472583" y="4477321"/>
            <a:ext cx="15438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T Serif Caption" panose="02060603050505020204" pitchFamily="18" charset="77"/>
              </a:rPr>
              <a:t>Explore button</a:t>
            </a:r>
            <a:endParaRPr lang="en-US" sz="1200" b="0" i="0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PT Serif Caption" panose="02060603050505020204" pitchFamily="18" charset="77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ACD22EE-C235-83FE-9044-DF2EC8FA0718}"/>
              </a:ext>
            </a:extLst>
          </p:cNvPr>
          <p:cNvSpPr/>
          <p:nvPr/>
        </p:nvSpPr>
        <p:spPr>
          <a:xfrm>
            <a:off x="7510010" y="4489917"/>
            <a:ext cx="1229951" cy="264404"/>
          </a:xfrm>
          <a:prstGeom prst="roundRect">
            <a:avLst/>
          </a:prstGeom>
          <a:noFill/>
          <a:ln w="28575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Bent Arrow 35">
            <a:extLst>
              <a:ext uri="{FF2B5EF4-FFF2-40B4-BE49-F238E27FC236}">
                <a16:creationId xmlns:a16="http://schemas.microsoft.com/office/drawing/2014/main" id="{68AADB5F-D23D-8BC3-2391-1143C2A70685}"/>
              </a:ext>
            </a:extLst>
          </p:cNvPr>
          <p:cNvSpPr/>
          <p:nvPr/>
        </p:nvSpPr>
        <p:spPr>
          <a:xfrm flipV="1">
            <a:off x="3586166" y="2232301"/>
            <a:ext cx="271959" cy="1614812"/>
          </a:xfrm>
          <a:prstGeom prst="ben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A7DB190-F745-4423-E25A-244A9720B11F}"/>
              </a:ext>
            </a:extLst>
          </p:cNvPr>
          <p:cNvCxnSpPr>
            <a:cxnSpLocks/>
            <a:endCxn id="34" idx="1"/>
          </p:cNvCxnSpPr>
          <p:nvPr/>
        </p:nvCxnSpPr>
        <p:spPr>
          <a:xfrm>
            <a:off x="5890437" y="3847113"/>
            <a:ext cx="1582146" cy="7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341C2D-C38D-0A49-A3CD-C8A986CC2BEC}"/>
              </a:ext>
            </a:extLst>
          </p:cNvPr>
          <p:cNvCxnSpPr/>
          <p:nvPr/>
        </p:nvCxnSpPr>
        <p:spPr>
          <a:xfrm>
            <a:off x="8442251" y="3847113"/>
            <a:ext cx="0" cy="50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1938E93-D963-F9FF-C7C9-C5343CF45B34}"/>
              </a:ext>
            </a:extLst>
          </p:cNvPr>
          <p:cNvCxnSpPr/>
          <p:nvPr/>
        </p:nvCxnSpPr>
        <p:spPr>
          <a:xfrm flipH="1">
            <a:off x="8739961" y="3847113"/>
            <a:ext cx="2286002" cy="768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Down Arrow 47">
            <a:extLst>
              <a:ext uri="{FF2B5EF4-FFF2-40B4-BE49-F238E27FC236}">
                <a16:creationId xmlns:a16="http://schemas.microsoft.com/office/drawing/2014/main" id="{ABA8DD8C-C627-17D3-C135-14ED0E50BDE0}"/>
              </a:ext>
            </a:extLst>
          </p:cNvPr>
          <p:cNvSpPr/>
          <p:nvPr/>
        </p:nvSpPr>
        <p:spPr>
          <a:xfrm>
            <a:off x="8006316" y="4785098"/>
            <a:ext cx="118669" cy="318639"/>
          </a:xfrm>
          <a:prstGeom prst="down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DB1F519-9029-CCFC-2F31-05A720B49A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38063" y="6271104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961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A04744-8495-2B74-20F8-F31EA986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647" y="901700"/>
            <a:ext cx="5069578" cy="2343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29A2DEF-80C9-A957-10D4-2F64CBD392A4}"/>
              </a:ext>
            </a:extLst>
          </p:cNvPr>
          <p:cNvSpPr txBox="1"/>
          <p:nvPr/>
        </p:nvSpPr>
        <p:spPr>
          <a:xfrm>
            <a:off x="393404" y="151094"/>
            <a:ext cx="64964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reactable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and </a:t>
            </a:r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reactablefmtr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Tables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9C8F0-584B-BE44-6488-50AACB6D2E7E}"/>
              </a:ext>
            </a:extLst>
          </p:cNvPr>
          <p:cNvSpPr txBox="1"/>
          <p:nvPr/>
        </p:nvSpPr>
        <p:spPr>
          <a:xfrm>
            <a:off x="6889898" y="4413093"/>
            <a:ext cx="6097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PT Serif Caption" panose="02060603050505020204" pitchFamily="18" charset="77"/>
                <a:hlinkClick r:id="rId3"/>
              </a:rPr>
              <a:t>https://kcuilla.github.io/reactablefmtr</a:t>
            </a:r>
            <a:endParaRPr lang="en-US" sz="1400" dirty="0">
              <a:latin typeface="PT Serif Caption" panose="02060603050505020204" pitchFamily="18" charset="77"/>
            </a:endParaRPr>
          </a:p>
          <a:p>
            <a:r>
              <a:rPr lang="en-US" sz="1400" dirty="0">
                <a:latin typeface="PT Serif Caption" panose="02060603050505020204" pitchFamily="18" charset="77"/>
              </a:rPr>
              <a:t>https://</a:t>
            </a:r>
            <a:r>
              <a:rPr lang="en-US" sz="1400" dirty="0" err="1">
                <a:latin typeface="PT Serif Caption" panose="02060603050505020204" pitchFamily="18" charset="77"/>
              </a:rPr>
              <a:t>glin.github.io</a:t>
            </a:r>
            <a:r>
              <a:rPr lang="en-US" sz="1400" dirty="0">
                <a:latin typeface="PT Serif Caption" panose="02060603050505020204" pitchFamily="18" charset="77"/>
              </a:rPr>
              <a:t>/</a:t>
            </a:r>
            <a:r>
              <a:rPr lang="en-US" sz="1400" dirty="0" err="1">
                <a:latin typeface="PT Serif Caption" panose="02060603050505020204" pitchFamily="18" charset="77"/>
              </a:rPr>
              <a:t>reactable</a:t>
            </a:r>
            <a:endParaRPr lang="en-US" sz="1400" dirty="0">
              <a:latin typeface="PT Serif Caption" panose="02060603050505020204" pitchFamily="18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B44F3E-AF03-87D7-F8EB-7FB5E7510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46" y="3429000"/>
            <a:ext cx="5069577" cy="272661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0470C86-F8D6-C6BE-280B-40526B022A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7353" y="784958"/>
            <a:ext cx="4699000" cy="241300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FEE3B98-D1AB-74F7-66F5-B99D5AADEC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2403" y="6151448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63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2A9749-1A56-02BD-7971-3B42B9490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47" y="3546194"/>
            <a:ext cx="5074972" cy="2580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76508-7DEB-DF5D-8AFD-A83595D6501B}"/>
              </a:ext>
            </a:extLst>
          </p:cNvPr>
          <p:cNvSpPr txBox="1"/>
          <p:nvPr/>
        </p:nvSpPr>
        <p:spPr>
          <a:xfrm>
            <a:off x="393403" y="151094"/>
            <a:ext cx="4061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Figure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30847B-EF1A-9807-6B57-7A058C197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119" y="4362498"/>
            <a:ext cx="4775255" cy="16961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75A43A-C147-76ED-9302-3F98C75E8C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44" y="855626"/>
            <a:ext cx="6754092" cy="24436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F78F038-3627-50AE-1E30-2A0D1FC0EC75}"/>
              </a:ext>
            </a:extLst>
          </p:cNvPr>
          <p:cNvSpPr txBox="1"/>
          <p:nvPr/>
        </p:nvSpPr>
        <p:spPr>
          <a:xfrm>
            <a:off x="8684438" y="1708101"/>
            <a:ext cx="212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Ggplot2 package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DE2E9ED9-AA51-F117-0B92-55A61708FDAD}"/>
              </a:ext>
            </a:extLst>
          </p:cNvPr>
          <p:cNvSpPr/>
          <p:nvPr/>
        </p:nvSpPr>
        <p:spPr>
          <a:xfrm>
            <a:off x="7592880" y="1903485"/>
            <a:ext cx="986413" cy="106154"/>
          </a:xfrm>
          <a:prstGeom prst="lef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A1CAB-E94F-322F-646D-85A26C067672}"/>
              </a:ext>
            </a:extLst>
          </p:cNvPr>
          <p:cNvSpPr txBox="1"/>
          <p:nvPr/>
        </p:nvSpPr>
        <p:spPr>
          <a:xfrm>
            <a:off x="127590" y="4836337"/>
            <a:ext cx="2129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3999"/>
                </a:solidFill>
                <a:latin typeface="PT Serif Caption" panose="02060603050505020204" pitchFamily="18" charset="77"/>
              </a:rPr>
              <a:t>plotly</a:t>
            </a:r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 package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A64F6AF-28B9-2E43-9EAD-DC7AC8892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43858" y="6189707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94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7CDF174-1C4E-7F0F-100A-EE746F10BF91}"/>
              </a:ext>
            </a:extLst>
          </p:cNvPr>
          <p:cNvSpPr txBox="1"/>
          <p:nvPr/>
        </p:nvSpPr>
        <p:spPr>
          <a:xfrm>
            <a:off x="393403" y="151094"/>
            <a:ext cx="40616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 Shiny Modules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D78941-4961-A7D5-762E-DDF010D87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481" y="1091150"/>
            <a:ext cx="4508008" cy="16015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A4614-18A2-5E72-83B3-FDB80683AE45}"/>
              </a:ext>
            </a:extLst>
          </p:cNvPr>
          <p:cNvSpPr txBox="1"/>
          <p:nvPr/>
        </p:nvSpPr>
        <p:spPr>
          <a:xfrm>
            <a:off x="393403" y="1091150"/>
            <a:ext cx="62519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Add to your favorite list</a:t>
            </a:r>
          </a:p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Download the zip file with figure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 Caption" panose="02060603050505020204" pitchFamily="18" charset="77"/>
              </a:rPr>
              <a:t>and 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table</a:t>
            </a:r>
          </a:p>
          <a:p>
            <a:pPr marL="514350" indent="-514350" algn="l">
              <a:buAutoNum type="arabicPeriod"/>
            </a:pP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Send the figure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PT Serif Caption" panose="02060603050505020204" pitchFamily="18" charset="77"/>
              </a:rPr>
              <a:t>and </a:t>
            </a:r>
            <a:r>
              <a:rPr lang="en-US" sz="20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table to email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F41DBA-B229-EA4C-8D73-BDEAF4BE0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87" t="11921" r="7114" b="11658"/>
          <a:stretch/>
        </p:blipFill>
        <p:spPr>
          <a:xfrm>
            <a:off x="393403" y="2817627"/>
            <a:ext cx="5600592" cy="30422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50786F-0DA1-F5EF-8A9D-CF3EB53E2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6094" y="3963210"/>
            <a:ext cx="4847835" cy="75107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113AFB17-80A2-21EC-C46C-4D1989BDD748}"/>
              </a:ext>
            </a:extLst>
          </p:cNvPr>
          <p:cNvSpPr/>
          <p:nvPr/>
        </p:nvSpPr>
        <p:spPr>
          <a:xfrm>
            <a:off x="6096000" y="4338747"/>
            <a:ext cx="878958" cy="13756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1EF00CC-A6A5-F523-4519-6139E3FD9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58400" y="6146977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228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E56525C-E6DC-DE8B-915F-0BF60041A2AB}"/>
              </a:ext>
            </a:extLst>
          </p:cNvPr>
          <p:cNvSpPr txBox="1"/>
          <p:nvPr/>
        </p:nvSpPr>
        <p:spPr>
          <a:xfrm>
            <a:off x="1853514" y="2495173"/>
            <a:ext cx="9873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App: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2"/>
              </a:rPr>
              <a:t>https://loanrobinsonscientist.shinyapps.io/stock_dashboard_app_final/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666B6F-0EDE-5E42-55E5-78BBE9A622C4}"/>
              </a:ext>
            </a:extLst>
          </p:cNvPr>
          <p:cNvSpPr txBox="1"/>
          <p:nvPr/>
        </p:nvSpPr>
        <p:spPr>
          <a:xfrm>
            <a:off x="1853514" y="3079948"/>
            <a:ext cx="87462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Codes Available: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  <a:hlinkClick r:id="rId3"/>
              </a:rPr>
              <a:t>https://github.com/loankimrobinson/stock_market_conference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  <a:p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8B583A3-F287-C8F1-0593-1FE8B42106E5}"/>
              </a:ext>
            </a:extLst>
          </p:cNvPr>
          <p:cNvSpPr txBox="1">
            <a:spLocks/>
          </p:cNvSpPr>
          <p:nvPr/>
        </p:nvSpPr>
        <p:spPr>
          <a:xfrm>
            <a:off x="4104513" y="806270"/>
            <a:ext cx="4063304" cy="924938"/>
          </a:xfrm>
          <a:prstGeom prst="rect">
            <a:avLst/>
          </a:prstGeo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003999"/>
                </a:solidFill>
                <a:latin typeface="PT Serif Caption" panose="02060603050505020204" pitchFamily="18" charset="77"/>
              </a:rPr>
              <a:t>Questions ?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31C5A2D-06DF-3452-BB73-2BF5C0495D0A}"/>
              </a:ext>
            </a:extLst>
          </p:cNvPr>
          <p:cNvSpPr txBox="1">
            <a:spLocks/>
          </p:cNvSpPr>
          <p:nvPr/>
        </p:nvSpPr>
        <p:spPr>
          <a:xfrm>
            <a:off x="2844124" y="5273392"/>
            <a:ext cx="4063304" cy="924938"/>
          </a:xfrm>
          <a:prstGeom prst="rect">
            <a:avLst/>
          </a:prstGeom>
          <a:effectLst>
            <a:outerShdw blurRad="14807" dist="50800" dir="5400000" sx="19505" sy="19505" algn="ctr" rotWithShape="0">
              <a:srgbClr val="000000">
                <a:alpha val="43137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rgbClr val="003999"/>
                </a:solidFill>
                <a:latin typeface="PT Serif Caption" panose="02060603050505020204" pitchFamily="18" charset="77"/>
              </a:rPr>
              <a:t>Thank you for attending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EC64C-6633-774A-6DBD-B2B8D5B1384E}"/>
              </a:ext>
            </a:extLst>
          </p:cNvPr>
          <p:cNvSpPr txBox="1"/>
          <p:nvPr/>
        </p:nvSpPr>
        <p:spPr>
          <a:xfrm>
            <a:off x="1853514" y="3571206"/>
            <a:ext cx="55211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Questions to: 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PT Serif Caption" panose="02060603050505020204" pitchFamily="18" charset="77"/>
              </a:rPr>
              <a:t>loankimrobinson@gmail.com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PT Serif Caption" panose="02060603050505020204" pitchFamily="18" charset="77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37E7B21-CB6B-A5C4-8028-6033FD1C14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90038" y="5360765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285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1C286F-9BB1-6C9F-E91C-ADE6F51964CB}"/>
              </a:ext>
            </a:extLst>
          </p:cNvPr>
          <p:cNvSpPr txBox="1">
            <a:spLocks/>
          </p:cNvSpPr>
          <p:nvPr/>
        </p:nvSpPr>
        <p:spPr>
          <a:xfrm>
            <a:off x="793473" y="176196"/>
            <a:ext cx="5668618" cy="82342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4800" b="1" dirty="0">
              <a:solidFill>
                <a:srgbClr val="E75F7E"/>
              </a:solidFill>
              <a:latin typeface="Chalkboard" panose="03050602040202020205" pitchFamily="66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15453-376A-CE26-E239-26642E2878B5}"/>
              </a:ext>
            </a:extLst>
          </p:cNvPr>
          <p:cNvSpPr txBox="1"/>
          <p:nvPr/>
        </p:nvSpPr>
        <p:spPr>
          <a:xfrm>
            <a:off x="957469" y="396744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PT Serif Caption" panose="02060603050505020204" pitchFamily="18" charset="77"/>
              </a:rPr>
              <a:t>Who I am?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4D74633-92C8-DC58-EF51-77D8417E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443" y="1139622"/>
            <a:ext cx="10083113" cy="457875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75094BA-28C1-CA8F-E2E3-407D8F729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49854" y="6138432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28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6EE364-BDDC-4B5C-0B9B-2E720F423678}"/>
              </a:ext>
            </a:extLst>
          </p:cNvPr>
          <p:cNvSpPr txBox="1"/>
          <p:nvPr/>
        </p:nvSpPr>
        <p:spPr>
          <a:xfrm>
            <a:off x="206294" y="62217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RShiny</a:t>
            </a:r>
            <a:r>
              <a:rPr lang="en-US" sz="2400" dirty="0">
                <a:solidFill>
                  <a:srgbClr val="003999"/>
                </a:solidFill>
                <a:latin typeface="PT Serif Caption" panose="02060603050505020204" pitchFamily="18" charset="77"/>
              </a:rPr>
              <a:t> App Structure</a:t>
            </a:r>
            <a:endParaRPr lang="en-US" sz="2400" b="0" i="0" dirty="0">
              <a:solidFill>
                <a:srgbClr val="003999"/>
              </a:solidFill>
              <a:effectLst/>
              <a:latin typeface="PT Serif Caption" panose="02060603050505020204" pitchFamily="18" charset="77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03590-D1DB-045A-D296-E1294CBF8C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870979" y="1609615"/>
            <a:ext cx="1956569" cy="19565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E67F057-ED65-871F-35CE-BF3F7B1EED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r="-1327" b="7539"/>
          <a:stretch/>
        </p:blipFill>
        <p:spPr>
          <a:xfrm>
            <a:off x="3271245" y="4430636"/>
            <a:ext cx="1512753" cy="17854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287EA1-2C21-6AE1-61DD-3710E453DD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5183" y="1738705"/>
            <a:ext cx="3491747" cy="16983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F78857E-70DE-4DA9-7F5C-D405AAF5E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4652" y="4474174"/>
            <a:ext cx="3491747" cy="1698391"/>
          </a:xfrm>
          <a:prstGeom prst="rect">
            <a:avLst/>
          </a:prstGeom>
        </p:spPr>
      </p:pic>
      <p:sp>
        <p:nvSpPr>
          <p:cNvPr id="19" name="Right Arrow 18">
            <a:extLst>
              <a:ext uri="{FF2B5EF4-FFF2-40B4-BE49-F238E27FC236}">
                <a16:creationId xmlns:a16="http://schemas.microsoft.com/office/drawing/2014/main" id="{0DBAF327-02E5-E024-1058-4C2467CDDA7B}"/>
              </a:ext>
            </a:extLst>
          </p:cNvPr>
          <p:cNvSpPr/>
          <p:nvPr/>
        </p:nvSpPr>
        <p:spPr>
          <a:xfrm>
            <a:off x="5568175" y="2225937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040F02BA-2D01-886F-C397-E080F555B332}"/>
              </a:ext>
            </a:extLst>
          </p:cNvPr>
          <p:cNvSpPr/>
          <p:nvPr/>
        </p:nvSpPr>
        <p:spPr>
          <a:xfrm rot="10800000">
            <a:off x="5568174" y="2761397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E813F3A-B378-3899-56C3-FD52F1728C7D}"/>
              </a:ext>
            </a:extLst>
          </p:cNvPr>
          <p:cNvSpPr/>
          <p:nvPr/>
        </p:nvSpPr>
        <p:spPr>
          <a:xfrm>
            <a:off x="5605245" y="4787910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0BC1E46-5BAB-C2CD-0C58-FE71E696EC4A}"/>
              </a:ext>
            </a:extLst>
          </p:cNvPr>
          <p:cNvSpPr/>
          <p:nvPr/>
        </p:nvSpPr>
        <p:spPr>
          <a:xfrm rot="10800000">
            <a:off x="5605244" y="5323370"/>
            <a:ext cx="1668163" cy="3903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B262F2-F1E0-4ECE-5D89-63269BE96E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853010" y="4615256"/>
            <a:ext cx="1098489" cy="109848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799521-2F15-9095-AEC6-F1382D81C6D8}"/>
              </a:ext>
            </a:extLst>
          </p:cNvPr>
          <p:cNvSpPr txBox="1"/>
          <p:nvPr/>
        </p:nvSpPr>
        <p:spPr>
          <a:xfrm>
            <a:off x="7925183" y="1028060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Client (User Interface)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E6E9D5B-3608-9109-8B35-4418E8E755DD}"/>
              </a:ext>
            </a:extLst>
          </p:cNvPr>
          <p:cNvSpPr txBox="1"/>
          <p:nvPr/>
        </p:nvSpPr>
        <p:spPr>
          <a:xfrm>
            <a:off x="2617998" y="1028059"/>
            <a:ext cx="3821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solidFill>
                  <a:srgbClr val="003999"/>
                </a:solidFill>
                <a:latin typeface="PT Serif Caption" panose="02060603050505020204" pitchFamily="18" charset="77"/>
              </a:rPr>
              <a:t>Server (Backend)</a:t>
            </a:r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A52834A-D814-751E-ACFE-D9A93F101505}"/>
              </a:ext>
            </a:extLst>
          </p:cNvPr>
          <p:cNvSpPr txBox="1"/>
          <p:nvPr/>
        </p:nvSpPr>
        <p:spPr>
          <a:xfrm>
            <a:off x="293473" y="2190291"/>
            <a:ext cx="245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Local Machine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B64AE32-FA89-C69A-639C-BEE54454667A}"/>
              </a:ext>
            </a:extLst>
          </p:cNvPr>
          <p:cNvSpPr txBox="1"/>
          <p:nvPr/>
        </p:nvSpPr>
        <p:spPr>
          <a:xfrm>
            <a:off x="695482" y="5144552"/>
            <a:ext cx="24518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Cloud 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(</a:t>
            </a:r>
            <a:r>
              <a:rPr lang="en-US" sz="1200" b="0" i="0" dirty="0" err="1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shinyapps.io</a:t>
            </a:r>
            <a:r>
              <a:rPr lang="en-US" sz="1200" b="0" i="0" dirty="0">
                <a:solidFill>
                  <a:schemeClr val="bg1">
                    <a:lumMod val="50000"/>
                  </a:schemeClr>
                </a:solidFill>
                <a:effectLst/>
                <a:latin typeface="PT Serif Caption" panose="02060603050505020204" pitchFamily="18" charset="77"/>
              </a:rPr>
              <a:t>)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0ABB88-4A7B-646D-D74E-C0FF774B9C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970711" y="6216101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8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70471F-C8F6-5AE7-FE5D-EB51397440C4}"/>
              </a:ext>
            </a:extLst>
          </p:cNvPr>
          <p:cNvSpPr/>
          <p:nvPr/>
        </p:nvSpPr>
        <p:spPr>
          <a:xfrm>
            <a:off x="4260855" y="1419732"/>
            <a:ext cx="4051300" cy="2400300"/>
          </a:xfrm>
          <a:prstGeom prst="roundRect">
            <a:avLst/>
          </a:prstGeom>
          <a:noFill/>
          <a:ln w="76200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737105" y="131366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R Shiny App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2A02CF8-7D84-AEE9-9E95-96CF464DB153}"/>
              </a:ext>
            </a:extLst>
          </p:cNvPr>
          <p:cNvSpPr/>
          <p:nvPr/>
        </p:nvSpPr>
        <p:spPr>
          <a:xfrm>
            <a:off x="4737105" y="949832"/>
            <a:ext cx="3098800" cy="1181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3999"/>
                </a:solidFill>
              </a:rPr>
              <a:t>ui</a:t>
            </a:r>
            <a:endParaRPr lang="en-US" dirty="0">
              <a:solidFill>
                <a:srgbClr val="003999"/>
              </a:solidFill>
            </a:endParaRP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pickerInput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dateInput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7F872DB-8264-48E3-C714-0D8F9597D3BE}"/>
              </a:ext>
            </a:extLst>
          </p:cNvPr>
          <p:cNvSpPr/>
          <p:nvPr/>
        </p:nvSpPr>
        <p:spPr>
          <a:xfrm>
            <a:off x="4737105" y="3070732"/>
            <a:ext cx="3098800" cy="118110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server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renderPlotly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  <a:p>
            <a:pPr algn="ctr"/>
            <a:r>
              <a:rPr lang="en-US" dirty="0" err="1">
                <a:solidFill>
                  <a:srgbClr val="358799"/>
                </a:solidFill>
              </a:rPr>
              <a:t>renderReactable</a:t>
            </a:r>
            <a:r>
              <a:rPr lang="en-US" dirty="0">
                <a:solidFill>
                  <a:srgbClr val="358799"/>
                </a:solidFill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DAF581-D823-8065-62F3-7FF8CFA5E74F}"/>
              </a:ext>
            </a:extLst>
          </p:cNvPr>
          <p:cNvSpPr txBox="1"/>
          <p:nvPr/>
        </p:nvSpPr>
        <p:spPr>
          <a:xfrm>
            <a:off x="8294940" y="2485500"/>
            <a:ext cx="934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Inputs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D216B-CB28-587A-C112-72D03080F160}"/>
              </a:ext>
            </a:extLst>
          </p:cNvPr>
          <p:cNvSpPr txBox="1"/>
          <p:nvPr/>
        </p:nvSpPr>
        <p:spPr>
          <a:xfrm>
            <a:off x="4294139" y="2416166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  <a:latin typeface="PT Serif Caption" panose="02060603050505020204" pitchFamily="18" charset="77"/>
              </a:rPr>
              <a:t>Outputs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F0E35FA0-684C-B6A3-D56C-D95AC2429916}"/>
              </a:ext>
            </a:extLst>
          </p:cNvPr>
          <p:cNvSpPr/>
          <p:nvPr/>
        </p:nvSpPr>
        <p:spPr>
          <a:xfrm rot="5400000">
            <a:off x="4689480" y="1372107"/>
            <a:ext cx="215900" cy="120650"/>
          </a:xfrm>
          <a:prstGeom prst="triangle">
            <a:avLst/>
          </a:prstGeom>
          <a:solidFill>
            <a:srgbClr val="003999"/>
          </a:solidFill>
          <a:ln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349B2224-0384-F606-21A8-5FDA0EA878C5}"/>
              </a:ext>
            </a:extLst>
          </p:cNvPr>
          <p:cNvSpPr/>
          <p:nvPr/>
        </p:nvSpPr>
        <p:spPr>
          <a:xfrm rot="5400000" flipV="1">
            <a:off x="7667630" y="3759707"/>
            <a:ext cx="215900" cy="120650"/>
          </a:xfrm>
          <a:prstGeom prst="triangle">
            <a:avLst/>
          </a:prstGeom>
          <a:solidFill>
            <a:srgbClr val="003999"/>
          </a:solidFill>
          <a:ln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32E84A2-7774-661C-81E5-21DDC750D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2969" y="1715027"/>
            <a:ext cx="2350124" cy="191027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8F33CC-2A5D-EB70-A4DE-F85A2816F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553" y="4492844"/>
            <a:ext cx="2455903" cy="20132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047638B-2910-E86A-421D-D416C0EEE7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345" y="1125265"/>
            <a:ext cx="3494101" cy="17765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11D261-E6D3-3CA9-025C-DC3C78131C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413" y="3120523"/>
            <a:ext cx="3494096" cy="161491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3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DA2B550C-9B52-FB13-611F-7F2CE339DFB6}"/>
              </a:ext>
            </a:extLst>
          </p:cNvPr>
          <p:cNvSpPr/>
          <p:nvPr/>
        </p:nvSpPr>
        <p:spPr>
          <a:xfrm>
            <a:off x="6845179" y="1036311"/>
            <a:ext cx="2179179" cy="23156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C2E902C-EC21-B570-C201-202580CA9B1A}"/>
              </a:ext>
            </a:extLst>
          </p:cNvPr>
          <p:cNvSpPr/>
          <p:nvPr/>
        </p:nvSpPr>
        <p:spPr>
          <a:xfrm>
            <a:off x="9829927" y="996910"/>
            <a:ext cx="1986257" cy="23156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89845" y="79440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Front End UI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D00C7E5-BEA4-6424-461D-AC36BC57A56E}"/>
              </a:ext>
            </a:extLst>
          </p:cNvPr>
          <p:cNvSpPr/>
          <p:nvPr/>
        </p:nvSpPr>
        <p:spPr>
          <a:xfrm>
            <a:off x="612890" y="1111796"/>
            <a:ext cx="4592156" cy="2434497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0EB0CC-0068-C8F0-C77A-4E80D799D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12" y="1280837"/>
            <a:ext cx="4263953" cy="2142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E0B0766-C782-88F1-E6C3-72A1BCDFDB4C}"/>
              </a:ext>
            </a:extLst>
          </p:cNvPr>
          <p:cNvSpPr/>
          <p:nvPr/>
        </p:nvSpPr>
        <p:spPr>
          <a:xfrm>
            <a:off x="612890" y="3761327"/>
            <a:ext cx="4592156" cy="2434497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AA8B36-7CED-46C5-A5DB-B12D4D65F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212" y="3930368"/>
            <a:ext cx="4304434" cy="2142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A8FF9091-32A3-5C8F-D289-92AA0B900C05}"/>
              </a:ext>
            </a:extLst>
          </p:cNvPr>
          <p:cNvSpPr/>
          <p:nvPr/>
        </p:nvSpPr>
        <p:spPr>
          <a:xfrm>
            <a:off x="6973366" y="1280837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Look Prettier !</a:t>
            </a:r>
          </a:p>
        </p:txBody>
      </p:sp>
      <p:sp>
        <p:nvSpPr>
          <p:cNvPr id="35" name="Right Arrow 18">
            <a:extLst>
              <a:ext uri="{FF2B5EF4-FFF2-40B4-BE49-F238E27FC236}">
                <a16:creationId xmlns:a16="http://schemas.microsoft.com/office/drawing/2014/main" id="{D4079D92-174B-03FE-B4ED-842094481C62}"/>
              </a:ext>
            </a:extLst>
          </p:cNvPr>
          <p:cNvSpPr/>
          <p:nvPr/>
        </p:nvSpPr>
        <p:spPr>
          <a:xfrm flipH="1">
            <a:off x="5482850" y="2102191"/>
            <a:ext cx="1113520" cy="2695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8">
            <a:extLst>
              <a:ext uri="{FF2B5EF4-FFF2-40B4-BE49-F238E27FC236}">
                <a16:creationId xmlns:a16="http://schemas.microsoft.com/office/drawing/2014/main" id="{DD68BC71-69E2-6A63-899A-24B3C64380F0}"/>
              </a:ext>
            </a:extLst>
          </p:cNvPr>
          <p:cNvSpPr/>
          <p:nvPr/>
        </p:nvSpPr>
        <p:spPr>
          <a:xfrm>
            <a:off x="8029206" y="4433535"/>
            <a:ext cx="3098800" cy="109008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Inputs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Stickers input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Date from – Date to</a:t>
            </a:r>
          </a:p>
          <a:p>
            <a:pPr algn="ctr"/>
            <a:r>
              <a:rPr lang="en-US" sz="1600" dirty="0">
                <a:solidFill>
                  <a:srgbClr val="358799"/>
                </a:solidFill>
              </a:rPr>
              <a:t>Action buttons</a:t>
            </a:r>
          </a:p>
        </p:txBody>
      </p:sp>
      <p:sp>
        <p:nvSpPr>
          <p:cNvPr id="37" name="Rounded Rectangle 8">
            <a:extLst>
              <a:ext uri="{FF2B5EF4-FFF2-40B4-BE49-F238E27FC236}">
                <a16:creationId xmlns:a16="http://schemas.microsoft.com/office/drawing/2014/main" id="{BF48D59B-CF19-8571-6BA2-B6225FDC4A2C}"/>
              </a:ext>
            </a:extLst>
          </p:cNvPr>
          <p:cNvSpPr/>
          <p:nvPr/>
        </p:nvSpPr>
        <p:spPr>
          <a:xfrm>
            <a:off x="9973980" y="1280836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style.css</a:t>
            </a:r>
          </a:p>
        </p:txBody>
      </p:sp>
      <p:sp>
        <p:nvSpPr>
          <p:cNvPr id="38" name="Right Arrow 18">
            <a:extLst>
              <a:ext uri="{FF2B5EF4-FFF2-40B4-BE49-F238E27FC236}">
                <a16:creationId xmlns:a16="http://schemas.microsoft.com/office/drawing/2014/main" id="{AF43CE41-C7E9-3541-3D54-A8D8B8094B3F}"/>
              </a:ext>
            </a:extLst>
          </p:cNvPr>
          <p:cNvSpPr/>
          <p:nvPr/>
        </p:nvSpPr>
        <p:spPr>
          <a:xfrm flipH="1">
            <a:off x="9086797" y="1418602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8">
            <a:extLst>
              <a:ext uri="{FF2B5EF4-FFF2-40B4-BE49-F238E27FC236}">
                <a16:creationId xmlns:a16="http://schemas.microsoft.com/office/drawing/2014/main" id="{B548A2F3-A924-AA82-55E3-93C0F5D2E009}"/>
              </a:ext>
            </a:extLst>
          </p:cNvPr>
          <p:cNvSpPr/>
          <p:nvPr/>
        </p:nvSpPr>
        <p:spPr>
          <a:xfrm>
            <a:off x="6973366" y="1768236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03999"/>
                </a:solidFill>
              </a:rPr>
              <a:t>navbarPage</a:t>
            </a:r>
            <a:r>
              <a:rPr lang="en-US" dirty="0">
                <a:solidFill>
                  <a:srgbClr val="003999"/>
                </a:solidFill>
              </a:rPr>
              <a:t>…</a:t>
            </a:r>
          </a:p>
        </p:txBody>
      </p:sp>
      <p:sp>
        <p:nvSpPr>
          <p:cNvPr id="40" name="Rounded Rectangle 8">
            <a:extLst>
              <a:ext uri="{FF2B5EF4-FFF2-40B4-BE49-F238E27FC236}">
                <a16:creationId xmlns:a16="http://schemas.microsoft.com/office/drawing/2014/main" id="{19ECA3EA-0FE1-A60A-9284-9A272A46BF50}"/>
              </a:ext>
            </a:extLst>
          </p:cNvPr>
          <p:cNvSpPr/>
          <p:nvPr/>
        </p:nvSpPr>
        <p:spPr>
          <a:xfrm>
            <a:off x="9973980" y="1768235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Shiny layout</a:t>
            </a:r>
          </a:p>
        </p:txBody>
      </p:sp>
      <p:sp>
        <p:nvSpPr>
          <p:cNvPr id="41" name="Right Arrow 18">
            <a:extLst>
              <a:ext uri="{FF2B5EF4-FFF2-40B4-BE49-F238E27FC236}">
                <a16:creationId xmlns:a16="http://schemas.microsoft.com/office/drawing/2014/main" id="{5F00D13D-D107-83CC-F940-3233788CA9A0}"/>
              </a:ext>
            </a:extLst>
          </p:cNvPr>
          <p:cNvSpPr/>
          <p:nvPr/>
        </p:nvSpPr>
        <p:spPr>
          <a:xfrm flipH="1">
            <a:off x="9086797" y="1906001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8">
            <a:extLst>
              <a:ext uri="{FF2B5EF4-FFF2-40B4-BE49-F238E27FC236}">
                <a16:creationId xmlns:a16="http://schemas.microsoft.com/office/drawing/2014/main" id="{9A2023A5-CBE9-B2DD-CA73-CE5D145D3627}"/>
              </a:ext>
            </a:extLst>
          </p:cNvPr>
          <p:cNvSpPr/>
          <p:nvPr/>
        </p:nvSpPr>
        <p:spPr>
          <a:xfrm>
            <a:off x="6973366" y="2221758"/>
            <a:ext cx="1897165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Important !!!</a:t>
            </a:r>
          </a:p>
        </p:txBody>
      </p:sp>
      <p:sp>
        <p:nvSpPr>
          <p:cNvPr id="49" name="Rounded Rectangle 8">
            <a:extLst>
              <a:ext uri="{FF2B5EF4-FFF2-40B4-BE49-F238E27FC236}">
                <a16:creationId xmlns:a16="http://schemas.microsoft.com/office/drawing/2014/main" id="{EFB43BC3-F341-56B1-6F6D-F96A56E441CF}"/>
              </a:ext>
            </a:extLst>
          </p:cNvPr>
          <p:cNvSpPr/>
          <p:nvPr/>
        </p:nvSpPr>
        <p:spPr>
          <a:xfrm>
            <a:off x="9973980" y="2221757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Colors, Texts</a:t>
            </a:r>
          </a:p>
        </p:txBody>
      </p:sp>
      <p:sp>
        <p:nvSpPr>
          <p:cNvPr id="50" name="Right Arrow 18">
            <a:extLst>
              <a:ext uri="{FF2B5EF4-FFF2-40B4-BE49-F238E27FC236}">
                <a16:creationId xmlns:a16="http://schemas.microsoft.com/office/drawing/2014/main" id="{2E1B5EAD-34B3-D46C-002A-6C16AE73EA83}"/>
              </a:ext>
            </a:extLst>
          </p:cNvPr>
          <p:cNvSpPr/>
          <p:nvPr/>
        </p:nvSpPr>
        <p:spPr>
          <a:xfrm flipH="1">
            <a:off x="9086797" y="2359523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8">
            <a:extLst>
              <a:ext uri="{FF2B5EF4-FFF2-40B4-BE49-F238E27FC236}">
                <a16:creationId xmlns:a16="http://schemas.microsoft.com/office/drawing/2014/main" id="{6AC6B2E9-49FE-6231-1AD0-EAE4EAEC4050}"/>
              </a:ext>
            </a:extLst>
          </p:cNvPr>
          <p:cNvSpPr/>
          <p:nvPr/>
        </p:nvSpPr>
        <p:spPr>
          <a:xfrm>
            <a:off x="6973366" y="2709157"/>
            <a:ext cx="1897166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Heart of the app</a:t>
            </a:r>
          </a:p>
        </p:txBody>
      </p:sp>
      <p:sp>
        <p:nvSpPr>
          <p:cNvPr id="52" name="Rounded Rectangle 8">
            <a:extLst>
              <a:ext uri="{FF2B5EF4-FFF2-40B4-BE49-F238E27FC236}">
                <a16:creationId xmlns:a16="http://schemas.microsoft.com/office/drawing/2014/main" id="{2B91C3CA-70C0-0FA2-314A-40512557400D}"/>
              </a:ext>
            </a:extLst>
          </p:cNvPr>
          <p:cNvSpPr/>
          <p:nvPr/>
        </p:nvSpPr>
        <p:spPr>
          <a:xfrm>
            <a:off x="9973980" y="2709156"/>
            <a:ext cx="1698153" cy="300017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999"/>
                </a:solidFill>
              </a:rPr>
              <a:t>Charts, Tables</a:t>
            </a:r>
          </a:p>
        </p:txBody>
      </p:sp>
      <p:sp>
        <p:nvSpPr>
          <p:cNvPr id="53" name="Right Arrow 18">
            <a:extLst>
              <a:ext uri="{FF2B5EF4-FFF2-40B4-BE49-F238E27FC236}">
                <a16:creationId xmlns:a16="http://schemas.microsoft.com/office/drawing/2014/main" id="{71F17C04-09F4-D4EB-ACB8-67BABC4D70C6}"/>
              </a:ext>
            </a:extLst>
          </p:cNvPr>
          <p:cNvSpPr/>
          <p:nvPr/>
        </p:nvSpPr>
        <p:spPr>
          <a:xfrm flipH="1">
            <a:off x="9086797" y="2846922"/>
            <a:ext cx="619641" cy="103452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14">
            <a:extLst>
              <a:ext uri="{FF2B5EF4-FFF2-40B4-BE49-F238E27FC236}">
                <a16:creationId xmlns:a16="http://schemas.microsoft.com/office/drawing/2014/main" id="{1E5378B1-203F-C243-C26F-86333A46D0DB}"/>
              </a:ext>
            </a:extLst>
          </p:cNvPr>
          <p:cNvSpPr/>
          <p:nvPr/>
        </p:nvSpPr>
        <p:spPr>
          <a:xfrm>
            <a:off x="7836494" y="4298072"/>
            <a:ext cx="3443956" cy="1367790"/>
          </a:xfrm>
          <a:prstGeom prst="roundRect">
            <a:avLst/>
          </a:prstGeom>
          <a:noFill/>
          <a:ln w="38100">
            <a:solidFill>
              <a:srgbClr val="0039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ight Arrow 18">
            <a:extLst>
              <a:ext uri="{FF2B5EF4-FFF2-40B4-BE49-F238E27FC236}">
                <a16:creationId xmlns:a16="http://schemas.microsoft.com/office/drawing/2014/main" id="{7A092C1A-D615-6A42-FDA0-75595180EE2C}"/>
              </a:ext>
            </a:extLst>
          </p:cNvPr>
          <p:cNvSpPr/>
          <p:nvPr/>
        </p:nvSpPr>
        <p:spPr>
          <a:xfrm flipH="1">
            <a:off x="5539240" y="4866616"/>
            <a:ext cx="1113520" cy="269574"/>
          </a:xfrm>
          <a:prstGeom prst="rightArrow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Plus Sign 59">
            <a:extLst>
              <a:ext uri="{FF2B5EF4-FFF2-40B4-BE49-F238E27FC236}">
                <a16:creationId xmlns:a16="http://schemas.microsoft.com/office/drawing/2014/main" id="{08BE5843-FB2B-BE5F-1655-D78350F59EFE}"/>
              </a:ext>
            </a:extLst>
          </p:cNvPr>
          <p:cNvSpPr/>
          <p:nvPr/>
        </p:nvSpPr>
        <p:spPr>
          <a:xfrm>
            <a:off x="9347515" y="3862819"/>
            <a:ext cx="358923" cy="384075"/>
          </a:xfrm>
          <a:prstGeom prst="mathPlus">
            <a:avLst/>
          </a:prstGeom>
          <a:solidFill>
            <a:srgbClr val="003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0C4C10D-3188-A38C-548D-EBBB2436419A}"/>
              </a:ext>
            </a:extLst>
          </p:cNvPr>
          <p:cNvCxnSpPr/>
          <p:nvPr/>
        </p:nvCxnSpPr>
        <p:spPr>
          <a:xfrm>
            <a:off x="7836494" y="3422907"/>
            <a:ext cx="1392964" cy="738895"/>
          </a:xfrm>
          <a:prstGeom prst="straightConnector1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3CF60B4-D324-B4E1-1A5B-7C2C9D7E7359}"/>
              </a:ext>
            </a:extLst>
          </p:cNvPr>
          <p:cNvCxnSpPr>
            <a:stCxn id="55" idx="2"/>
          </p:cNvCxnSpPr>
          <p:nvPr/>
        </p:nvCxnSpPr>
        <p:spPr>
          <a:xfrm flipH="1">
            <a:off x="9829927" y="3312582"/>
            <a:ext cx="993129" cy="849220"/>
          </a:xfrm>
          <a:prstGeom prst="straightConnector1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78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C092892-FC6F-7795-F31C-E705C989BAC3}"/>
              </a:ext>
            </a:extLst>
          </p:cNvPr>
          <p:cNvSpPr/>
          <p:nvPr/>
        </p:nvSpPr>
        <p:spPr>
          <a:xfrm>
            <a:off x="4198617" y="3493033"/>
            <a:ext cx="2747487" cy="1324172"/>
          </a:xfrm>
          <a:prstGeom prst="rect">
            <a:avLst/>
          </a:prstGeom>
          <a:solidFill>
            <a:srgbClr val="2B3E5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A48F03-312B-6545-4750-6C5A17DD0C9D}"/>
              </a:ext>
            </a:extLst>
          </p:cNvPr>
          <p:cNvSpPr/>
          <p:nvPr/>
        </p:nvSpPr>
        <p:spPr>
          <a:xfrm>
            <a:off x="2256375" y="2294123"/>
            <a:ext cx="4689729" cy="373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79C6BF5-A266-8CE1-57B4-819B5555D86D}"/>
              </a:ext>
            </a:extLst>
          </p:cNvPr>
          <p:cNvSpPr/>
          <p:nvPr/>
        </p:nvSpPr>
        <p:spPr>
          <a:xfrm>
            <a:off x="2256375" y="1797616"/>
            <a:ext cx="4689729" cy="3738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710969B-B1B9-D381-508D-C9D1E1E8627A}"/>
              </a:ext>
            </a:extLst>
          </p:cNvPr>
          <p:cNvSpPr/>
          <p:nvPr/>
        </p:nvSpPr>
        <p:spPr>
          <a:xfrm>
            <a:off x="2256376" y="1069668"/>
            <a:ext cx="4689729" cy="64633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03E5DC5-90AD-B8B0-0568-CEE6844072B9}"/>
              </a:ext>
            </a:extLst>
          </p:cNvPr>
          <p:cNvSpPr/>
          <p:nvPr/>
        </p:nvSpPr>
        <p:spPr>
          <a:xfrm>
            <a:off x="562422" y="767702"/>
            <a:ext cx="1512606" cy="220628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2203D-6772-0E44-6088-8BF2F47FC31E}"/>
              </a:ext>
            </a:extLst>
          </p:cNvPr>
          <p:cNvSpPr txBox="1"/>
          <p:nvPr/>
        </p:nvSpPr>
        <p:spPr>
          <a:xfrm>
            <a:off x="4301545" y="371722"/>
            <a:ext cx="44927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36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Back End Server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9644CDE-F409-127F-161F-5B86A98A8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09675" y="6138432"/>
            <a:ext cx="1775799" cy="547244"/>
          </a:xfrm>
          <a:prstGeom prst="rect">
            <a:avLst/>
          </a:prstGeom>
        </p:spPr>
      </p:pic>
      <p:pic>
        <p:nvPicPr>
          <p:cNvPr id="4" name="Graphic 3" descr="Database outline">
            <a:extLst>
              <a:ext uri="{FF2B5EF4-FFF2-40B4-BE49-F238E27FC236}">
                <a16:creationId xmlns:a16="http://schemas.microsoft.com/office/drawing/2014/main" id="{CC533D02-9A17-F50F-0B55-6368EE124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2030" y="993366"/>
            <a:ext cx="1553389" cy="15533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52BA17-E1F5-7461-8828-9EE3BE239EC6}"/>
              </a:ext>
            </a:extLst>
          </p:cNvPr>
          <p:cNvSpPr txBox="1"/>
          <p:nvPr/>
        </p:nvSpPr>
        <p:spPr>
          <a:xfrm>
            <a:off x="687000" y="593031"/>
            <a:ext cx="131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Data Source</a:t>
            </a:r>
          </a:p>
        </p:txBody>
      </p:sp>
      <p:pic>
        <p:nvPicPr>
          <p:cNvPr id="1028" name="Picture 4" descr="R packages for Agricultural Research | Idaho Ag Stats">
            <a:extLst>
              <a:ext uri="{FF2B5EF4-FFF2-40B4-BE49-F238E27FC236}">
                <a16:creationId xmlns:a16="http://schemas.microsoft.com/office/drawing/2014/main" id="{49AC281C-1B04-BB47-00B6-0EE4D50DC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26" y="4050006"/>
            <a:ext cx="2720723" cy="221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EC9ADD-2ED0-6055-CA3D-0ED0675531E1}"/>
              </a:ext>
            </a:extLst>
          </p:cNvPr>
          <p:cNvSpPr txBox="1"/>
          <p:nvPr/>
        </p:nvSpPr>
        <p:spPr>
          <a:xfrm>
            <a:off x="306526" y="3785787"/>
            <a:ext cx="2092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R Libraries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366099-EDDC-8A67-0830-14727C8CD021}"/>
              </a:ext>
            </a:extLst>
          </p:cNvPr>
          <p:cNvSpPr txBox="1"/>
          <p:nvPr/>
        </p:nvSpPr>
        <p:spPr>
          <a:xfrm>
            <a:off x="2256376" y="1069668"/>
            <a:ext cx="3785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Yahoo Website to pull data 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https://finance.yahoo.com/trending-tickers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92E7B1-B302-F055-F66C-B0FB6D026109}"/>
              </a:ext>
            </a:extLst>
          </p:cNvPr>
          <p:cNvSpPr txBox="1"/>
          <p:nvPr/>
        </p:nvSpPr>
        <p:spPr>
          <a:xfrm>
            <a:off x="2256376" y="1832879"/>
            <a:ext cx="42816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Using `</a:t>
            </a:r>
            <a:r>
              <a:rPr lang="en-US" sz="1600" dirty="0" err="1">
                <a:solidFill>
                  <a:schemeClr val="bg2">
                    <a:lumMod val="50000"/>
                  </a:schemeClr>
                </a:solidFill>
              </a:rPr>
              <a:t>quantmod</a:t>
            </a:r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` package to get the stock prices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1E918B-6153-8D4D-E40B-86813C588AFF}"/>
              </a:ext>
            </a:extLst>
          </p:cNvPr>
          <p:cNvSpPr txBox="1"/>
          <p:nvPr/>
        </p:nvSpPr>
        <p:spPr>
          <a:xfrm>
            <a:off x="2256376" y="2306403"/>
            <a:ext cx="34074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Sticker Names stored in data directory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6C81A1-918F-0CFA-4E23-0BE3E6222A05}"/>
              </a:ext>
            </a:extLst>
          </p:cNvPr>
          <p:cNvSpPr txBox="1"/>
          <p:nvPr/>
        </p:nvSpPr>
        <p:spPr>
          <a:xfrm>
            <a:off x="7942490" y="183962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global.R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806427-C4F1-97BC-376B-9009118D7BEE}"/>
              </a:ext>
            </a:extLst>
          </p:cNvPr>
          <p:cNvSpPr txBox="1"/>
          <p:nvPr/>
        </p:nvSpPr>
        <p:spPr>
          <a:xfrm>
            <a:off x="7942490" y="2101115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ui.R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4CF6FB-99EC-F7DF-1127-AF1E327BDDD8}"/>
              </a:ext>
            </a:extLst>
          </p:cNvPr>
          <p:cNvSpPr txBox="1"/>
          <p:nvPr/>
        </p:nvSpPr>
        <p:spPr>
          <a:xfrm>
            <a:off x="7942490" y="2362601"/>
            <a:ext cx="85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server.R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8AF40AF-E7F5-3F54-A8E1-92E4882B989F}"/>
              </a:ext>
            </a:extLst>
          </p:cNvPr>
          <p:cNvSpPr txBox="1"/>
          <p:nvPr/>
        </p:nvSpPr>
        <p:spPr>
          <a:xfrm>
            <a:off x="9335824" y="2707026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rgbClr val="C00000"/>
                </a:solidFill>
              </a:rPr>
              <a:t>all_line_plot.R</a:t>
            </a:r>
            <a:endParaRPr lang="en-US" sz="1600" dirty="0">
              <a:solidFill>
                <a:srgbClr val="C0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32914B-D131-4E31-4209-C79A8F467398}"/>
              </a:ext>
            </a:extLst>
          </p:cNvPr>
          <p:cNvSpPr txBox="1"/>
          <p:nvPr/>
        </p:nvSpPr>
        <p:spPr>
          <a:xfrm>
            <a:off x="9297960" y="3011372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dashboard_table.R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CFD07E-5F93-C0F4-364F-38D8D17094E9}"/>
              </a:ext>
            </a:extLst>
          </p:cNvPr>
          <p:cNvSpPr txBox="1"/>
          <p:nvPr/>
        </p:nvSpPr>
        <p:spPr>
          <a:xfrm>
            <a:off x="9297960" y="3310815"/>
            <a:ext cx="2029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explore_stickers.R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C1E3AE-BFAD-5728-5698-ABB41A702D5F}"/>
              </a:ext>
            </a:extLst>
          </p:cNvPr>
          <p:cNvSpPr txBox="1"/>
          <p:nvPr/>
        </p:nvSpPr>
        <p:spPr>
          <a:xfrm>
            <a:off x="7889330" y="2656602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crypto.R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D666D-52FE-9134-86DB-59AA9B76CDEF}"/>
              </a:ext>
            </a:extLst>
          </p:cNvPr>
          <p:cNvSpPr txBox="1"/>
          <p:nvPr/>
        </p:nvSpPr>
        <p:spPr>
          <a:xfrm>
            <a:off x="7889330" y="3645685"/>
            <a:ext cx="32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explore_trending_stickers.R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7C75E0-1B5D-5C4D-F650-F31968AD3A6A}"/>
              </a:ext>
            </a:extLst>
          </p:cNvPr>
          <p:cNvSpPr txBox="1"/>
          <p:nvPr/>
        </p:nvSpPr>
        <p:spPr>
          <a:xfrm>
            <a:off x="9303058" y="182424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footer.R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522756-7086-D481-B5C5-5D217DA80047}"/>
              </a:ext>
            </a:extLst>
          </p:cNvPr>
          <p:cNvSpPr txBox="1"/>
          <p:nvPr/>
        </p:nvSpPr>
        <p:spPr>
          <a:xfrm>
            <a:off x="7889330" y="3012337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gainers.R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F1F22-4FF1-6344-316E-8CFBDB8827EF}"/>
              </a:ext>
            </a:extLst>
          </p:cNvPr>
          <p:cNvSpPr txBox="1"/>
          <p:nvPr/>
        </p:nvSpPr>
        <p:spPr>
          <a:xfrm>
            <a:off x="7889330" y="333082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inputs.R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101292-1507-A9D5-1500-C57F708EF77B}"/>
              </a:ext>
            </a:extLst>
          </p:cNvPr>
          <p:cNvSpPr txBox="1"/>
          <p:nvPr/>
        </p:nvSpPr>
        <p:spPr>
          <a:xfrm>
            <a:off x="9316245" y="210948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losers.R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537DF8B-2E5F-F9CF-9EAD-66C438595909}"/>
              </a:ext>
            </a:extLst>
          </p:cNvPr>
          <p:cNvSpPr txBox="1"/>
          <p:nvPr/>
        </p:nvSpPr>
        <p:spPr>
          <a:xfrm>
            <a:off x="9329224" y="2392864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</a:rPr>
              <a:t>trending.R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6BB1677C-DC48-C4C9-1435-39FB90F88DFD}"/>
              </a:ext>
            </a:extLst>
          </p:cNvPr>
          <p:cNvSpPr/>
          <p:nvPr/>
        </p:nvSpPr>
        <p:spPr>
          <a:xfrm>
            <a:off x="7534360" y="1857059"/>
            <a:ext cx="4383992" cy="27641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rgbClr val="2B3E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25A28DD-16D9-A15C-69DA-4D58C5C76042}"/>
              </a:ext>
            </a:extLst>
          </p:cNvPr>
          <p:cNvSpPr txBox="1"/>
          <p:nvPr/>
        </p:nvSpPr>
        <p:spPr>
          <a:xfrm>
            <a:off x="7952342" y="1456043"/>
            <a:ext cx="3595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3999"/>
                </a:solidFill>
              </a:rPr>
              <a:t>R Functions (they talk to each other)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FBE0865-69BC-E6D0-5C7F-B115D6987461}"/>
              </a:ext>
            </a:extLst>
          </p:cNvPr>
          <p:cNvSpPr txBox="1"/>
          <p:nvPr/>
        </p:nvSpPr>
        <p:spPr>
          <a:xfrm>
            <a:off x="8034317" y="1992029"/>
            <a:ext cx="851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global.R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32AF1E1-97A5-1214-C504-C6B2A35DBB1A}"/>
              </a:ext>
            </a:extLst>
          </p:cNvPr>
          <p:cNvSpPr txBox="1"/>
          <p:nvPr/>
        </p:nvSpPr>
        <p:spPr>
          <a:xfrm>
            <a:off x="8034317" y="2265203"/>
            <a:ext cx="502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ui.R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8B2F782-1506-4BDB-C9B5-777E5CD57E57}"/>
              </a:ext>
            </a:extLst>
          </p:cNvPr>
          <p:cNvSpPr txBox="1"/>
          <p:nvPr/>
        </p:nvSpPr>
        <p:spPr>
          <a:xfrm>
            <a:off x="8034317" y="2538377"/>
            <a:ext cx="850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server.R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A7071B0-54DB-3E6B-903D-21FEF88862EF}"/>
              </a:ext>
            </a:extLst>
          </p:cNvPr>
          <p:cNvSpPr txBox="1"/>
          <p:nvPr/>
        </p:nvSpPr>
        <p:spPr>
          <a:xfrm>
            <a:off x="9758466" y="2879958"/>
            <a:ext cx="1430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all_line_plot.R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11220F-5283-0D5F-ECC6-9792B4D3DBFB}"/>
              </a:ext>
            </a:extLst>
          </p:cNvPr>
          <p:cNvSpPr txBox="1"/>
          <p:nvPr/>
        </p:nvSpPr>
        <p:spPr>
          <a:xfrm>
            <a:off x="9758466" y="3156016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dashboard_table.R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F8D4B98-E836-7BFC-B82F-899DC7433ABA}"/>
              </a:ext>
            </a:extLst>
          </p:cNvPr>
          <p:cNvSpPr txBox="1"/>
          <p:nvPr/>
        </p:nvSpPr>
        <p:spPr>
          <a:xfrm>
            <a:off x="9758466" y="3462850"/>
            <a:ext cx="2073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explore_stickers.R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CDE8EAD-C5B5-9003-EEF7-CDA1CA214885}"/>
              </a:ext>
            </a:extLst>
          </p:cNvPr>
          <p:cNvSpPr txBox="1"/>
          <p:nvPr/>
        </p:nvSpPr>
        <p:spPr>
          <a:xfrm>
            <a:off x="8034317" y="2811551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crypto.R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6EC9FC-B948-C976-25B6-789B8AA21FCB}"/>
              </a:ext>
            </a:extLst>
          </p:cNvPr>
          <p:cNvSpPr txBox="1"/>
          <p:nvPr/>
        </p:nvSpPr>
        <p:spPr>
          <a:xfrm>
            <a:off x="8034317" y="4027356"/>
            <a:ext cx="3235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explore_trending_stickers.R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151DDD4-4BA5-8327-EE0E-D8611A2F5C44}"/>
              </a:ext>
            </a:extLst>
          </p:cNvPr>
          <p:cNvSpPr txBox="1"/>
          <p:nvPr/>
        </p:nvSpPr>
        <p:spPr>
          <a:xfrm>
            <a:off x="9758466" y="1959450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footer.R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FCCD19F-67F3-7A7B-C67B-1C963766DAEB}"/>
              </a:ext>
            </a:extLst>
          </p:cNvPr>
          <p:cNvSpPr txBox="1"/>
          <p:nvPr/>
        </p:nvSpPr>
        <p:spPr>
          <a:xfrm>
            <a:off x="8034317" y="3115503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gainers.R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C39609-C415-55C3-B433-F8A8756B8DC5}"/>
              </a:ext>
            </a:extLst>
          </p:cNvPr>
          <p:cNvSpPr txBox="1"/>
          <p:nvPr/>
        </p:nvSpPr>
        <p:spPr>
          <a:xfrm>
            <a:off x="8034317" y="3419455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inputs.R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3998A48-9B87-345F-7F84-335B29270A9B}"/>
              </a:ext>
            </a:extLst>
          </p:cNvPr>
          <p:cNvSpPr txBox="1"/>
          <p:nvPr/>
        </p:nvSpPr>
        <p:spPr>
          <a:xfrm>
            <a:off x="9758466" y="2266286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losers.R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0AD3BC0-33BB-6C0E-B57E-9CF7E41C0928}"/>
              </a:ext>
            </a:extLst>
          </p:cNvPr>
          <p:cNvSpPr txBox="1"/>
          <p:nvPr/>
        </p:nvSpPr>
        <p:spPr>
          <a:xfrm>
            <a:off x="9758466" y="2573122"/>
            <a:ext cx="14131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trending.R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0DA0671-57AC-E949-F91F-AC4E41F91C62}"/>
              </a:ext>
            </a:extLst>
          </p:cNvPr>
          <p:cNvSpPr txBox="1"/>
          <p:nvPr/>
        </p:nvSpPr>
        <p:spPr>
          <a:xfrm>
            <a:off x="8034317" y="3723407"/>
            <a:ext cx="18795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download_md.R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97753CD-3C74-0841-044D-8243A03D1525}"/>
              </a:ext>
            </a:extLst>
          </p:cNvPr>
          <p:cNvGrpSpPr/>
          <p:nvPr/>
        </p:nvGrpSpPr>
        <p:grpSpPr>
          <a:xfrm>
            <a:off x="4702445" y="5503732"/>
            <a:ext cx="1922804" cy="1078052"/>
            <a:chOff x="8434699" y="1468703"/>
            <a:chExt cx="1922804" cy="1078052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C7E3B126-AE15-EC75-9C66-B401CEE69A79}"/>
                </a:ext>
              </a:extLst>
            </p:cNvPr>
            <p:cNvSpPr/>
            <p:nvPr/>
          </p:nvSpPr>
          <p:spPr>
            <a:xfrm>
              <a:off x="8434699" y="1653369"/>
              <a:ext cx="1922804" cy="893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C00000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8A1AC3-FCA1-2E02-D1DD-5744DFF58191}"/>
                </a:ext>
              </a:extLst>
            </p:cNvPr>
            <p:cNvSpPr txBox="1"/>
            <p:nvPr/>
          </p:nvSpPr>
          <p:spPr>
            <a:xfrm>
              <a:off x="8726979" y="1468703"/>
              <a:ext cx="1418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3999"/>
                  </a:solidFill>
                </a:rPr>
                <a:t>www folder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28F4163-396D-86DB-D1AD-6B362B3F18B7}"/>
                </a:ext>
              </a:extLst>
            </p:cNvPr>
            <p:cNvSpPr txBox="1"/>
            <p:nvPr/>
          </p:nvSpPr>
          <p:spPr>
            <a:xfrm>
              <a:off x="9133993" y="1743011"/>
              <a:ext cx="5439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logo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5B4C28B-416C-EFCE-68AB-080DD52BCCF7}"/>
                </a:ext>
              </a:extLst>
            </p:cNvPr>
            <p:cNvSpPr txBox="1"/>
            <p:nvPr/>
          </p:nvSpPr>
          <p:spPr>
            <a:xfrm>
              <a:off x="9000456" y="2032288"/>
              <a:ext cx="8716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rgbClr val="C00000"/>
                  </a:solidFill>
                </a:rPr>
                <a:t>style.css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98BAF3EF-E9E6-4782-B3CF-2B86B70A9DD8}"/>
              </a:ext>
            </a:extLst>
          </p:cNvPr>
          <p:cNvSpPr txBox="1"/>
          <p:nvPr/>
        </p:nvSpPr>
        <p:spPr>
          <a:xfrm>
            <a:off x="4301545" y="3552843"/>
            <a:ext cx="245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SHINY APP WILL BE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HERE</a:t>
            </a:r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54D20019-035B-7913-B215-10592B5B2BA7}"/>
              </a:ext>
            </a:extLst>
          </p:cNvPr>
          <p:cNvCxnSpPr>
            <a:cxnSpLocks/>
            <a:stCxn id="5" idx="0"/>
            <a:endCxn id="33" idx="0"/>
          </p:cNvCxnSpPr>
          <p:nvPr/>
        </p:nvCxnSpPr>
        <p:spPr>
          <a:xfrm rot="16200000" flipH="1">
            <a:off x="5115312" y="-3178851"/>
            <a:ext cx="863012" cy="8406776"/>
          </a:xfrm>
          <a:prstGeom prst="bentConnector3">
            <a:avLst>
              <a:gd name="adj1" fmla="val -26489"/>
            </a:avLst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DFF3B9B7-8A15-29D3-4252-E417C776F888}"/>
              </a:ext>
            </a:extLst>
          </p:cNvPr>
          <p:cNvCxnSpPr>
            <a:endCxn id="32" idx="2"/>
          </p:cNvCxnSpPr>
          <p:nvPr/>
        </p:nvCxnSpPr>
        <p:spPr>
          <a:xfrm flipV="1">
            <a:off x="6625249" y="4621176"/>
            <a:ext cx="3101107" cy="1495418"/>
          </a:xfrm>
          <a:prstGeom prst="bentConnector2">
            <a:avLst/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Connector: Elbow 1024">
            <a:extLst>
              <a:ext uri="{FF2B5EF4-FFF2-40B4-BE49-F238E27FC236}">
                <a16:creationId xmlns:a16="http://schemas.microsoft.com/office/drawing/2014/main" id="{7CC22E15-7C31-F7C0-6A6B-24C38B33A9C4}"/>
              </a:ext>
            </a:extLst>
          </p:cNvPr>
          <p:cNvCxnSpPr>
            <a:stCxn id="1028" idx="2"/>
            <a:endCxn id="32" idx="2"/>
          </p:cNvCxnSpPr>
          <p:nvPr/>
        </p:nvCxnSpPr>
        <p:spPr>
          <a:xfrm rot="5400000" flipH="1" flipV="1">
            <a:off x="4876913" y="1411151"/>
            <a:ext cx="1639417" cy="8059468"/>
          </a:xfrm>
          <a:prstGeom prst="bentConnector3">
            <a:avLst>
              <a:gd name="adj1" fmla="val -25412"/>
            </a:avLst>
          </a:prstGeom>
          <a:ln w="38100">
            <a:solidFill>
              <a:srgbClr val="0039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or: Elbow 1029">
            <a:extLst>
              <a:ext uri="{FF2B5EF4-FFF2-40B4-BE49-F238E27FC236}">
                <a16:creationId xmlns:a16="http://schemas.microsoft.com/office/drawing/2014/main" id="{551779CE-8EB8-9EE3-61A3-35D73B00810E}"/>
              </a:ext>
            </a:extLst>
          </p:cNvPr>
          <p:cNvCxnSpPr>
            <a:stCxn id="32" idx="1"/>
            <a:endCxn id="54" idx="0"/>
          </p:cNvCxnSpPr>
          <p:nvPr/>
        </p:nvCxnSpPr>
        <p:spPr>
          <a:xfrm rot="10800000" flipV="1">
            <a:off x="5572362" y="3239117"/>
            <a:ext cx="1961999" cy="253915"/>
          </a:xfrm>
          <a:prstGeom prst="bentConnector2">
            <a:avLst/>
          </a:prstGeom>
          <a:ln w="38100">
            <a:solidFill>
              <a:srgbClr val="2B3E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8652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FBFDCF0-7135-7001-C3FD-64653F89609B}"/>
              </a:ext>
            </a:extLst>
          </p:cNvPr>
          <p:cNvSpPr txBox="1"/>
          <p:nvPr/>
        </p:nvSpPr>
        <p:spPr>
          <a:xfrm>
            <a:off x="335225" y="141999"/>
            <a:ext cx="65015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Market Dashboard Components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1A4F3-FE4E-0D75-F612-26A90A5C2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73" t="10843" r="8186" b="9773"/>
          <a:stretch/>
        </p:blipFill>
        <p:spPr>
          <a:xfrm>
            <a:off x="1148315" y="942955"/>
            <a:ext cx="6804837" cy="517790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F1DA5390-880A-47E8-9DA4-3488E5B5B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47305" y="6120856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45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519D10A-9D33-3759-9DBC-007546BE0F12}"/>
              </a:ext>
            </a:extLst>
          </p:cNvPr>
          <p:cNvSpPr txBox="1"/>
          <p:nvPr/>
        </p:nvSpPr>
        <p:spPr>
          <a:xfrm>
            <a:off x="335225" y="141999"/>
            <a:ext cx="73202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Web Scraping and </a:t>
            </a:r>
            <a:r>
              <a:rPr lang="en-US" sz="2800" b="0" i="0" dirty="0" err="1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Quantmod</a:t>
            </a:r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 package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D05CCB4-DACF-A3E5-4A12-A9C0D7CCC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07" y="956930"/>
            <a:ext cx="10983185" cy="5305647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8C3589C5-9271-AF44-D360-FB937D49D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8041" y="6235449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08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AE3E80-7D30-DBA2-BA28-DAD74648C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635" y="4438970"/>
            <a:ext cx="3429000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8637F-A1B3-07EA-6B8E-9878984D7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7635" y="1360177"/>
            <a:ext cx="3543300" cy="246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6EFA4E-5ED0-6EEB-2066-9205F23E9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02" y="1240243"/>
            <a:ext cx="3467100" cy="4292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E0943D-5611-1B76-01EE-2D4CB4AE96E3}"/>
              </a:ext>
            </a:extLst>
          </p:cNvPr>
          <p:cNvSpPr txBox="1"/>
          <p:nvPr/>
        </p:nvSpPr>
        <p:spPr>
          <a:xfrm>
            <a:off x="500226" y="136552"/>
            <a:ext cx="152547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b="0" i="0" dirty="0">
                <a:solidFill>
                  <a:srgbClr val="003999"/>
                </a:solidFill>
                <a:effectLst/>
                <a:latin typeface="PT Serif Caption" panose="02060603050505020204" pitchFamily="18" charset="77"/>
              </a:rPr>
              <a:t>Inputs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A6B541C-D21B-C53D-0D6A-0BB7CC087C15}"/>
              </a:ext>
            </a:extLst>
          </p:cNvPr>
          <p:cNvGrpSpPr/>
          <p:nvPr/>
        </p:nvGrpSpPr>
        <p:grpSpPr>
          <a:xfrm>
            <a:off x="745756" y="870911"/>
            <a:ext cx="2168547" cy="369332"/>
            <a:chOff x="745756" y="870911"/>
            <a:chExt cx="2168547" cy="3693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D7F892-E80F-0138-695E-23F15027643A}"/>
                </a:ext>
              </a:extLst>
            </p:cNvPr>
            <p:cNvSpPr txBox="1"/>
            <p:nvPr/>
          </p:nvSpPr>
          <p:spPr>
            <a:xfrm>
              <a:off x="745757" y="870911"/>
              <a:ext cx="21685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T Serif Caption" panose="02060603050505020204" pitchFamily="18" charset="77"/>
                </a:rPr>
                <a:t>1. Stickers</a:t>
              </a:r>
              <a:endParaRPr lang="en-US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PT Serif Caption" panose="02060603050505020204" pitchFamily="18" charset="77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79633EB0-ECB5-7514-8FB0-3DFC71933D83}"/>
                </a:ext>
              </a:extLst>
            </p:cNvPr>
            <p:cNvSpPr/>
            <p:nvPr/>
          </p:nvSpPr>
          <p:spPr>
            <a:xfrm>
              <a:off x="745756" y="870911"/>
              <a:ext cx="1380755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E0C1F28-30EE-FBE0-E4C7-53102EF9A595}"/>
              </a:ext>
            </a:extLst>
          </p:cNvPr>
          <p:cNvGrpSpPr/>
          <p:nvPr/>
        </p:nvGrpSpPr>
        <p:grpSpPr>
          <a:xfrm>
            <a:off x="4590897" y="870911"/>
            <a:ext cx="3202767" cy="369332"/>
            <a:chOff x="4590897" y="870911"/>
            <a:chExt cx="3202767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621DD0-7A75-6BE7-E0E1-1D2DA673AEF9}"/>
                </a:ext>
              </a:extLst>
            </p:cNvPr>
            <p:cNvSpPr txBox="1"/>
            <p:nvPr/>
          </p:nvSpPr>
          <p:spPr>
            <a:xfrm>
              <a:off x="4590897" y="870911"/>
              <a:ext cx="32027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T Serif Caption" panose="02060603050505020204" pitchFamily="18" charset="77"/>
                </a:rPr>
                <a:t>2. Date From – Date To</a:t>
              </a: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5554D23-A5D3-58BA-628B-2B7F10DD8DE4}"/>
                </a:ext>
              </a:extLst>
            </p:cNvPr>
            <p:cNvSpPr/>
            <p:nvPr/>
          </p:nvSpPr>
          <p:spPr>
            <a:xfrm>
              <a:off x="4590897" y="885493"/>
              <a:ext cx="2894423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0D483-47FE-4981-6ADF-F9F133C77409}"/>
              </a:ext>
            </a:extLst>
          </p:cNvPr>
          <p:cNvGrpSpPr/>
          <p:nvPr/>
        </p:nvGrpSpPr>
        <p:grpSpPr>
          <a:xfrm>
            <a:off x="4555608" y="3968385"/>
            <a:ext cx="2812755" cy="369332"/>
            <a:chOff x="4555608" y="3968385"/>
            <a:chExt cx="2812755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D8A03B-8A17-C2FB-AB50-5963BF6768ED}"/>
                </a:ext>
              </a:extLst>
            </p:cNvPr>
            <p:cNvSpPr txBox="1"/>
            <p:nvPr/>
          </p:nvSpPr>
          <p:spPr>
            <a:xfrm>
              <a:off x="4555608" y="3968385"/>
              <a:ext cx="2812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PT Serif Caption" panose="02060603050505020204" pitchFamily="18" charset="77"/>
                </a:rPr>
                <a:t>3. Get Symbols Button</a:t>
              </a: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A8C144-07EC-1822-0645-B2452EC78F65}"/>
                </a:ext>
              </a:extLst>
            </p:cNvPr>
            <p:cNvSpPr/>
            <p:nvPr/>
          </p:nvSpPr>
          <p:spPr>
            <a:xfrm>
              <a:off x="4555608" y="3968385"/>
              <a:ext cx="2717062" cy="326177"/>
            </a:xfrm>
            <a:prstGeom prst="roundRect">
              <a:avLst/>
            </a:prstGeom>
            <a:noFill/>
            <a:ln w="28575">
              <a:solidFill>
                <a:srgbClr val="0039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78888EB0-E8BA-E60B-75DF-707EA3E2C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633" t="11675" r="11294" b="11201"/>
          <a:stretch/>
        </p:blipFill>
        <p:spPr>
          <a:xfrm>
            <a:off x="8444468" y="1360177"/>
            <a:ext cx="2125340" cy="215840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172DCAA-839D-DC59-A83F-DF1F206948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0" t="15436" r="7091" b="16350"/>
          <a:stretch/>
        </p:blipFill>
        <p:spPr>
          <a:xfrm>
            <a:off x="8444468" y="4911381"/>
            <a:ext cx="3506528" cy="113347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6495D3FF-A3DA-E518-43FA-7EAB855D09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0590" y="6184648"/>
            <a:ext cx="1775799" cy="54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23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{987BF325-5B75-0F49-BED1-D2CA87B34AC1}tf10001070</Template>
  <TotalTime>8818</TotalTime>
  <Words>403</Words>
  <Application>Microsoft Office PowerPoint</Application>
  <PresentationFormat>Widescreen</PresentationFormat>
  <Paragraphs>101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Chalkboard</vt:lpstr>
      <vt:lpstr>Arial</vt:lpstr>
      <vt:lpstr>Calibri</vt:lpstr>
      <vt:lpstr>Calibri Light</vt:lpstr>
      <vt:lpstr>PT Serif Caption</vt:lpstr>
      <vt:lpstr>Office Theme</vt:lpstr>
      <vt:lpstr>Unveiling the Secrets of Stock Market with  R &amp; Rshiny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Impact of R Shiny in Finance</dc:title>
  <dc:creator>Loan Robinson</dc:creator>
  <cp:lastModifiedBy>Robinson, Loan</cp:lastModifiedBy>
  <cp:revision>8</cp:revision>
  <dcterms:created xsi:type="dcterms:W3CDTF">2024-05-08T03:54:01Z</dcterms:created>
  <dcterms:modified xsi:type="dcterms:W3CDTF">2025-02-04T22:31:11Z</dcterms:modified>
</cp:coreProperties>
</file>